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1E7"/>
    <a:srgbClr val="256475"/>
    <a:srgbClr val="FFFFCC"/>
    <a:srgbClr val="E5FFF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37A10-B685-4637-AF0C-69FA864BA1AE}" type="doc">
      <dgm:prSet loTypeId="urn:microsoft.com/office/officeart/2005/8/layout/cycle3" loCatId="cycle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E8FE8D1-FEFD-48A6-B422-B23F632A0E45}">
      <dgm:prSet phldrT="[Текст]"/>
      <dgm:spPr/>
      <dgm:t>
        <a:bodyPr/>
        <a:lstStyle/>
        <a:p>
          <a:r>
            <a:rPr lang="ru-RU" b="1" smtClean="0">
              <a:solidFill>
                <a:schemeClr val="tx1"/>
              </a:solidFill>
            </a:rPr>
            <a:t>Входная диагностика</a:t>
          </a:r>
        </a:p>
        <a:p>
          <a:r>
            <a:rPr lang="ru-RU" b="1" smtClean="0">
              <a:solidFill>
                <a:schemeClr val="tx1"/>
              </a:solidFill>
            </a:rPr>
            <a:t>(выявление проблем)</a:t>
          </a:r>
          <a:endParaRPr lang="ru-RU" b="1" dirty="0">
            <a:solidFill>
              <a:schemeClr val="tx1"/>
            </a:solidFill>
          </a:endParaRPr>
        </a:p>
      </dgm:t>
    </dgm:pt>
    <dgm:pt modelId="{A5D6E57C-E335-44C0-BEF4-6637BBB82178}" type="parTrans" cxnId="{7C813907-AED4-4294-A307-5BCAD4DA39F9}">
      <dgm:prSet/>
      <dgm:spPr/>
      <dgm:t>
        <a:bodyPr/>
        <a:lstStyle/>
        <a:p>
          <a:endParaRPr lang="ru-RU"/>
        </a:p>
      </dgm:t>
    </dgm:pt>
    <dgm:pt modelId="{8B471F86-EE10-4BBD-9529-44D68FB0E392}" type="sibTrans" cxnId="{7C813907-AED4-4294-A307-5BCAD4DA39F9}">
      <dgm:prSet/>
      <dgm:spPr/>
      <dgm:t>
        <a:bodyPr/>
        <a:lstStyle/>
        <a:p>
          <a:endParaRPr lang="ru-RU"/>
        </a:p>
      </dgm:t>
    </dgm:pt>
    <dgm:pt modelId="{DCC3A9FE-AA42-4027-B75E-CDD46A68478A}">
      <dgm:prSet phldrT="[Текст]"/>
      <dgm:spPr/>
      <dgm:t>
        <a:bodyPr/>
        <a:lstStyle/>
        <a:p>
          <a:r>
            <a:rPr lang="ru-RU" b="1" smtClean="0">
              <a:solidFill>
                <a:schemeClr val="tx1"/>
              </a:solidFill>
            </a:rPr>
            <a:t>Постановка цели</a:t>
          </a:r>
        </a:p>
        <a:p>
          <a:r>
            <a:rPr lang="ru-RU" b="1" smtClean="0">
              <a:solidFill>
                <a:schemeClr val="tx1"/>
              </a:solidFill>
            </a:rPr>
            <a:t>(желаемый результат)</a:t>
          </a:r>
          <a:endParaRPr lang="ru-RU" b="1" dirty="0">
            <a:solidFill>
              <a:schemeClr val="tx1"/>
            </a:solidFill>
          </a:endParaRPr>
        </a:p>
      </dgm:t>
    </dgm:pt>
    <dgm:pt modelId="{FE943401-7F7E-4AAD-A7BF-5E09CC7A6A8F}" type="parTrans" cxnId="{2F7918E5-28B9-461A-BEF8-79F76067A9B9}">
      <dgm:prSet/>
      <dgm:spPr/>
      <dgm:t>
        <a:bodyPr/>
        <a:lstStyle/>
        <a:p>
          <a:endParaRPr lang="ru-RU"/>
        </a:p>
      </dgm:t>
    </dgm:pt>
    <dgm:pt modelId="{01EBE556-E336-45DB-A5DF-039F012AB559}" type="sibTrans" cxnId="{2F7918E5-28B9-461A-BEF8-79F76067A9B9}">
      <dgm:prSet/>
      <dgm:spPr/>
      <dgm:t>
        <a:bodyPr/>
        <a:lstStyle/>
        <a:p>
          <a:endParaRPr lang="ru-RU"/>
        </a:p>
      </dgm:t>
    </dgm:pt>
    <dgm:pt modelId="{5E66D282-C774-4F76-8080-95245B2F64F6}">
      <dgm:prSet phldrT="[Текст]"/>
      <dgm:spPr/>
      <dgm:t>
        <a:bodyPr/>
        <a:lstStyle/>
        <a:p>
          <a:r>
            <a:rPr lang="ru-RU" b="1" smtClean="0">
              <a:solidFill>
                <a:schemeClr val="tx1"/>
              </a:solidFill>
            </a:rPr>
            <a:t>Планирование деятельности</a:t>
          </a:r>
          <a:endParaRPr lang="ru-RU" b="1" dirty="0">
            <a:solidFill>
              <a:schemeClr val="tx1"/>
            </a:solidFill>
          </a:endParaRPr>
        </a:p>
      </dgm:t>
    </dgm:pt>
    <dgm:pt modelId="{A340B3B8-9E51-4565-A5F5-9547947A2F9F}" type="parTrans" cxnId="{131F11AA-E222-4BA1-8E13-AA1EFB329B1A}">
      <dgm:prSet/>
      <dgm:spPr/>
      <dgm:t>
        <a:bodyPr/>
        <a:lstStyle/>
        <a:p>
          <a:endParaRPr lang="ru-RU"/>
        </a:p>
      </dgm:t>
    </dgm:pt>
    <dgm:pt modelId="{76934336-A6CF-42BC-89AA-F29D67D56382}" type="sibTrans" cxnId="{131F11AA-E222-4BA1-8E13-AA1EFB329B1A}">
      <dgm:prSet/>
      <dgm:spPr/>
      <dgm:t>
        <a:bodyPr/>
        <a:lstStyle/>
        <a:p>
          <a:endParaRPr lang="ru-RU"/>
        </a:p>
      </dgm:t>
    </dgm:pt>
    <dgm:pt modelId="{FE36D371-FF1F-4CD1-A091-231E36713B55}">
      <dgm:prSet phldrT="[Текст]"/>
      <dgm:spPr/>
      <dgm:t>
        <a:bodyPr/>
        <a:lstStyle/>
        <a:p>
          <a:r>
            <a:rPr lang="ru-RU" b="1" smtClean="0"/>
            <a:t>Реализация </a:t>
          </a:r>
          <a:endParaRPr lang="ru-RU" b="1" dirty="0"/>
        </a:p>
      </dgm:t>
    </dgm:pt>
    <dgm:pt modelId="{33AFD64D-484C-4047-86B4-EF6A6D488F44}" type="parTrans" cxnId="{14743D42-DDB0-450B-8DFB-8F56885E4C12}">
      <dgm:prSet/>
      <dgm:spPr/>
      <dgm:t>
        <a:bodyPr/>
        <a:lstStyle/>
        <a:p>
          <a:endParaRPr lang="ru-RU"/>
        </a:p>
      </dgm:t>
    </dgm:pt>
    <dgm:pt modelId="{E6FB4F47-18D8-4854-9A06-98C8A84C73C3}" type="sibTrans" cxnId="{14743D42-DDB0-450B-8DFB-8F56885E4C12}">
      <dgm:prSet/>
      <dgm:spPr/>
      <dgm:t>
        <a:bodyPr/>
        <a:lstStyle/>
        <a:p>
          <a:endParaRPr lang="ru-RU"/>
        </a:p>
      </dgm:t>
    </dgm:pt>
    <dgm:pt modelId="{7FC98BA6-9A45-4643-9918-57C4242F9ADC}">
      <dgm:prSet phldrT="[Текст]"/>
      <dgm:spPr/>
      <dgm:t>
        <a:bodyPr/>
        <a:lstStyle/>
        <a:p>
          <a:r>
            <a:rPr lang="ru-RU" b="1" dirty="0" smtClean="0"/>
            <a:t>Итоговая диагностика</a:t>
          </a:r>
        </a:p>
        <a:p>
          <a:r>
            <a:rPr lang="ru-RU" b="1" dirty="0" smtClean="0"/>
            <a:t>(фактический результат)</a:t>
          </a:r>
          <a:endParaRPr lang="ru-RU" b="1" dirty="0"/>
        </a:p>
      </dgm:t>
    </dgm:pt>
    <dgm:pt modelId="{80FD1167-AF25-4896-B953-3F1C8D5F7BC2}" type="parTrans" cxnId="{3515159D-0541-495C-9D37-F322118E259F}">
      <dgm:prSet/>
      <dgm:spPr/>
      <dgm:t>
        <a:bodyPr/>
        <a:lstStyle/>
        <a:p>
          <a:endParaRPr lang="ru-RU"/>
        </a:p>
      </dgm:t>
    </dgm:pt>
    <dgm:pt modelId="{449FBD23-982A-47A7-AEFD-EDA44F3E11B8}" type="sibTrans" cxnId="{3515159D-0541-495C-9D37-F322118E259F}">
      <dgm:prSet/>
      <dgm:spPr/>
      <dgm:t>
        <a:bodyPr/>
        <a:lstStyle/>
        <a:p>
          <a:endParaRPr lang="ru-RU"/>
        </a:p>
      </dgm:t>
    </dgm:pt>
    <dgm:pt modelId="{A6B7239E-069A-4325-A727-383CD3F512FC}" type="pres">
      <dgm:prSet presAssocID="{41D37A10-B685-4637-AF0C-69FA864BA1A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0BF816-73EC-49A0-9486-5A5CCBCDF3EC}" type="pres">
      <dgm:prSet presAssocID="{41D37A10-B685-4637-AF0C-69FA864BA1AE}" presName="cycle" presStyleCnt="0"/>
      <dgm:spPr/>
    </dgm:pt>
    <dgm:pt modelId="{192D9507-2DC4-470E-A84F-4D532CE86D49}" type="pres">
      <dgm:prSet presAssocID="{AE8FE8D1-FEFD-48A6-B422-B23F632A0E45}" presName="nodeFirstNode" presStyleLbl="node1" presStyleIdx="0" presStyleCnt="5" custScaleX="100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BF7C5-B00A-4CCF-A528-A04F653CDB7E}" type="pres">
      <dgm:prSet presAssocID="{8B471F86-EE10-4BBD-9529-44D68FB0E392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11D1E278-9C1F-493B-BCD7-391B3203D83B}" type="pres">
      <dgm:prSet presAssocID="{DCC3A9FE-AA42-4027-B75E-CDD46A68478A}" presName="nodeFollowingNodes" presStyleLbl="node1" presStyleIdx="1" presStyleCnt="5" custScaleX="1032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B3FAC-FDAB-4FA3-A3A3-6D3576047DA3}" type="pres">
      <dgm:prSet presAssocID="{5E66D282-C774-4F76-8080-95245B2F64F6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A95339-EB88-404E-8B46-E365F81809A0}" type="pres">
      <dgm:prSet presAssocID="{FE36D371-FF1F-4CD1-A091-231E36713B55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70A8E1-5037-4427-8064-028F92C48AA5}" type="pres">
      <dgm:prSet presAssocID="{7FC98BA6-9A45-4643-9918-57C4242F9ADC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15159D-0541-495C-9D37-F322118E259F}" srcId="{41D37A10-B685-4637-AF0C-69FA864BA1AE}" destId="{7FC98BA6-9A45-4643-9918-57C4242F9ADC}" srcOrd="4" destOrd="0" parTransId="{80FD1167-AF25-4896-B953-3F1C8D5F7BC2}" sibTransId="{449FBD23-982A-47A7-AEFD-EDA44F3E11B8}"/>
    <dgm:cxn modelId="{131F11AA-E222-4BA1-8E13-AA1EFB329B1A}" srcId="{41D37A10-B685-4637-AF0C-69FA864BA1AE}" destId="{5E66D282-C774-4F76-8080-95245B2F64F6}" srcOrd="2" destOrd="0" parTransId="{A340B3B8-9E51-4565-A5F5-9547947A2F9F}" sibTransId="{76934336-A6CF-42BC-89AA-F29D67D56382}"/>
    <dgm:cxn modelId="{C711C987-F036-4AD4-B04F-8B1657F527C1}" type="presOf" srcId="{8B471F86-EE10-4BBD-9529-44D68FB0E392}" destId="{EBABF7C5-B00A-4CCF-A528-A04F653CDB7E}" srcOrd="0" destOrd="0" presId="urn:microsoft.com/office/officeart/2005/8/layout/cycle3"/>
    <dgm:cxn modelId="{FE84AA97-452A-47AA-8642-034244C494F6}" type="presOf" srcId="{DCC3A9FE-AA42-4027-B75E-CDD46A68478A}" destId="{11D1E278-9C1F-493B-BCD7-391B3203D83B}" srcOrd="0" destOrd="0" presId="urn:microsoft.com/office/officeart/2005/8/layout/cycle3"/>
    <dgm:cxn modelId="{2F7918E5-28B9-461A-BEF8-79F76067A9B9}" srcId="{41D37A10-B685-4637-AF0C-69FA864BA1AE}" destId="{DCC3A9FE-AA42-4027-B75E-CDD46A68478A}" srcOrd="1" destOrd="0" parTransId="{FE943401-7F7E-4AAD-A7BF-5E09CC7A6A8F}" sibTransId="{01EBE556-E336-45DB-A5DF-039F012AB559}"/>
    <dgm:cxn modelId="{A9A8AEB5-FE5B-47F3-AF01-C0D15DD428A9}" type="presOf" srcId="{7FC98BA6-9A45-4643-9918-57C4242F9ADC}" destId="{6F70A8E1-5037-4427-8064-028F92C48AA5}" srcOrd="0" destOrd="0" presId="urn:microsoft.com/office/officeart/2005/8/layout/cycle3"/>
    <dgm:cxn modelId="{14743D42-DDB0-450B-8DFB-8F56885E4C12}" srcId="{41D37A10-B685-4637-AF0C-69FA864BA1AE}" destId="{FE36D371-FF1F-4CD1-A091-231E36713B55}" srcOrd="3" destOrd="0" parTransId="{33AFD64D-484C-4047-86B4-EF6A6D488F44}" sibTransId="{E6FB4F47-18D8-4854-9A06-98C8A84C73C3}"/>
    <dgm:cxn modelId="{7F5DF1B4-DD3F-4770-BFCD-E1C3768A4344}" type="presOf" srcId="{AE8FE8D1-FEFD-48A6-B422-B23F632A0E45}" destId="{192D9507-2DC4-470E-A84F-4D532CE86D49}" srcOrd="0" destOrd="0" presId="urn:microsoft.com/office/officeart/2005/8/layout/cycle3"/>
    <dgm:cxn modelId="{FC9583C4-2881-419C-ADBE-FF4BEE3BA221}" type="presOf" srcId="{FE36D371-FF1F-4CD1-A091-231E36713B55}" destId="{18A95339-EB88-404E-8B46-E365F81809A0}" srcOrd="0" destOrd="0" presId="urn:microsoft.com/office/officeart/2005/8/layout/cycle3"/>
    <dgm:cxn modelId="{7C813907-AED4-4294-A307-5BCAD4DA39F9}" srcId="{41D37A10-B685-4637-AF0C-69FA864BA1AE}" destId="{AE8FE8D1-FEFD-48A6-B422-B23F632A0E45}" srcOrd="0" destOrd="0" parTransId="{A5D6E57C-E335-44C0-BEF4-6637BBB82178}" sibTransId="{8B471F86-EE10-4BBD-9529-44D68FB0E392}"/>
    <dgm:cxn modelId="{A7F27837-FCB5-40F4-94F6-E9DDE145E588}" type="presOf" srcId="{5E66D282-C774-4F76-8080-95245B2F64F6}" destId="{D6BB3FAC-FDAB-4FA3-A3A3-6D3576047DA3}" srcOrd="0" destOrd="0" presId="urn:microsoft.com/office/officeart/2005/8/layout/cycle3"/>
    <dgm:cxn modelId="{6C09678C-AF56-41C4-AD47-5F0AFF489642}" type="presOf" srcId="{41D37A10-B685-4637-AF0C-69FA864BA1AE}" destId="{A6B7239E-069A-4325-A727-383CD3F512FC}" srcOrd="0" destOrd="0" presId="urn:microsoft.com/office/officeart/2005/8/layout/cycle3"/>
    <dgm:cxn modelId="{BE911894-6F4C-46E2-8BA2-8B4C4C405CF5}" type="presParOf" srcId="{A6B7239E-069A-4325-A727-383CD3F512FC}" destId="{170BF816-73EC-49A0-9486-5A5CCBCDF3EC}" srcOrd="0" destOrd="0" presId="urn:microsoft.com/office/officeart/2005/8/layout/cycle3"/>
    <dgm:cxn modelId="{97306EFB-AAFA-43B3-989D-486863F9384B}" type="presParOf" srcId="{170BF816-73EC-49A0-9486-5A5CCBCDF3EC}" destId="{192D9507-2DC4-470E-A84F-4D532CE86D49}" srcOrd="0" destOrd="0" presId="urn:microsoft.com/office/officeart/2005/8/layout/cycle3"/>
    <dgm:cxn modelId="{BE331746-AC00-41A1-90B0-7521BE184A53}" type="presParOf" srcId="{170BF816-73EC-49A0-9486-5A5CCBCDF3EC}" destId="{EBABF7C5-B00A-4CCF-A528-A04F653CDB7E}" srcOrd="1" destOrd="0" presId="urn:microsoft.com/office/officeart/2005/8/layout/cycle3"/>
    <dgm:cxn modelId="{4E16C9E9-1A62-4A0A-B762-A6815150CCD0}" type="presParOf" srcId="{170BF816-73EC-49A0-9486-5A5CCBCDF3EC}" destId="{11D1E278-9C1F-493B-BCD7-391B3203D83B}" srcOrd="2" destOrd="0" presId="urn:microsoft.com/office/officeart/2005/8/layout/cycle3"/>
    <dgm:cxn modelId="{E41829C4-8B71-4372-A7DA-BC95A97D9CBD}" type="presParOf" srcId="{170BF816-73EC-49A0-9486-5A5CCBCDF3EC}" destId="{D6BB3FAC-FDAB-4FA3-A3A3-6D3576047DA3}" srcOrd="3" destOrd="0" presId="urn:microsoft.com/office/officeart/2005/8/layout/cycle3"/>
    <dgm:cxn modelId="{FDE44859-D41F-439C-86D5-9E6B0837AB50}" type="presParOf" srcId="{170BF816-73EC-49A0-9486-5A5CCBCDF3EC}" destId="{18A95339-EB88-404E-8B46-E365F81809A0}" srcOrd="4" destOrd="0" presId="urn:microsoft.com/office/officeart/2005/8/layout/cycle3"/>
    <dgm:cxn modelId="{97E3F7A2-481B-435B-A3E9-B7BFEF4C24AC}" type="presParOf" srcId="{170BF816-73EC-49A0-9486-5A5CCBCDF3EC}" destId="{6F70A8E1-5037-4427-8064-028F92C48AA5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ABF7C5-B00A-4CCF-A528-A04F653CDB7E}">
      <dsp:nvSpPr>
        <dsp:cNvPr id="0" name=""/>
        <dsp:cNvSpPr/>
      </dsp:nvSpPr>
      <dsp:spPr>
        <a:xfrm>
          <a:off x="1224959" y="-41426"/>
          <a:ext cx="6001719" cy="6001719"/>
        </a:xfrm>
        <a:prstGeom prst="circularArrow">
          <a:avLst>
            <a:gd name="adj1" fmla="val 5544"/>
            <a:gd name="adj2" fmla="val 330680"/>
            <a:gd name="adj3" fmla="val 13748142"/>
            <a:gd name="adj4" fmla="val 17402896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2D9507-2DC4-470E-A84F-4D532CE86D49}">
      <dsp:nvSpPr>
        <dsp:cNvPr id="0" name=""/>
        <dsp:cNvSpPr/>
      </dsp:nvSpPr>
      <dsp:spPr>
        <a:xfrm>
          <a:off x="2803823" y="3015"/>
          <a:ext cx="2843990" cy="14126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Входная диагностика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(выявление проблем)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803823" y="3015"/>
        <a:ext cx="2843990" cy="1412699"/>
      </dsp:txXfrm>
    </dsp:sp>
    <dsp:sp modelId="{11D1E278-9C1F-493B-BCD7-391B3203D83B}">
      <dsp:nvSpPr>
        <dsp:cNvPr id="0" name=""/>
        <dsp:cNvSpPr/>
      </dsp:nvSpPr>
      <dsp:spPr>
        <a:xfrm>
          <a:off x="5201918" y="1771495"/>
          <a:ext cx="2916010" cy="1412699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Постановка цели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(желаемый результат)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5201918" y="1771495"/>
        <a:ext cx="2916010" cy="1412699"/>
      </dsp:txXfrm>
    </dsp:sp>
    <dsp:sp modelId="{D6BB3FAC-FDAB-4FA3-A3A3-6D3576047DA3}">
      <dsp:nvSpPr>
        <dsp:cNvPr id="0" name=""/>
        <dsp:cNvSpPr/>
      </dsp:nvSpPr>
      <dsp:spPr>
        <a:xfrm>
          <a:off x="4317478" y="4632956"/>
          <a:ext cx="2825399" cy="1412699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Планирование деятельности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317478" y="4632956"/>
        <a:ext cx="2825399" cy="1412699"/>
      </dsp:txXfrm>
    </dsp:sp>
    <dsp:sp modelId="{18A95339-EB88-404E-8B46-E365F81809A0}">
      <dsp:nvSpPr>
        <dsp:cNvPr id="0" name=""/>
        <dsp:cNvSpPr/>
      </dsp:nvSpPr>
      <dsp:spPr>
        <a:xfrm>
          <a:off x="1308760" y="4632956"/>
          <a:ext cx="2825399" cy="1412699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Реализация </a:t>
          </a:r>
          <a:endParaRPr lang="ru-RU" sz="2000" b="1" kern="1200" dirty="0"/>
        </a:p>
      </dsp:txBody>
      <dsp:txXfrm>
        <a:off x="1308760" y="4632956"/>
        <a:ext cx="2825399" cy="1412699"/>
      </dsp:txXfrm>
    </dsp:sp>
    <dsp:sp modelId="{6F70A8E1-5037-4427-8064-028F92C48AA5}">
      <dsp:nvSpPr>
        <dsp:cNvPr id="0" name=""/>
        <dsp:cNvSpPr/>
      </dsp:nvSpPr>
      <dsp:spPr>
        <a:xfrm>
          <a:off x="379015" y="1771495"/>
          <a:ext cx="2825399" cy="1412699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Итоговая диагностика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(фактический результат)</a:t>
          </a:r>
          <a:endParaRPr lang="ru-RU" sz="2000" b="1" kern="1200" dirty="0"/>
        </a:p>
      </dsp:txBody>
      <dsp:txXfrm>
        <a:off x="379015" y="1771495"/>
        <a:ext cx="2825399" cy="1412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24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6505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48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634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4922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526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977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40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7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858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489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075C4-53EE-4016-9A53-F48A8FA26251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C3E43-ACEF-4CA0-8086-AAF36CC868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285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tema.ru/" TargetMode="External"/><Relationship Id="rId2" Type="http://schemas.openxmlformats.org/officeDocument/2006/relationships/hyperlink" Target="http://www.uchitel-izd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uchmag.ru/estore/sonata/?id=D7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3528" y="231031"/>
            <a:ext cx="842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Инновационные технологии для современных педагогов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4000" y="2060848"/>
            <a:ext cx="8496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СОНАТА-ДО: </a:t>
            </a:r>
          </a:p>
          <a:p>
            <a:pPr algn="ctr"/>
            <a:r>
              <a:rPr lang="ru-RU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МОНИТОРИНГ РАЗВИТИЯ ДЕТЕЙ 3─7 ЛЕТ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000" y="1085835"/>
            <a:ext cx="84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Мониторинг личностных достижений дошкольников с помощью программной среды</a:t>
            </a:r>
            <a:endParaRPr lang="ru-RU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2640" y="6260982"/>
            <a:ext cx="200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hlinkClick r:id="rId2"/>
              </a:rPr>
              <a:t>www.uchitel-izd.ru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45773" y="6260982"/>
            <a:ext cx="1789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hlinkClick r:id="rId3"/>
              </a:rPr>
              <a:t>www.protema.ru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4814" y="5382312"/>
            <a:ext cx="2351642" cy="8928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7568" y="5301208"/>
            <a:ext cx="23777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</a:rPr>
              <a:t>Издательство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«Учитель» </a:t>
            </a:r>
            <a:endParaRPr lang="ru-RU" sz="28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459715"/>
            <a:ext cx="1080120" cy="1080120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0" y="5256012"/>
            <a:ext cx="9144000" cy="0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244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69730" y="149905"/>
            <a:ext cx="3004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Уважаемые коллеги!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35" y="692696"/>
            <a:ext cx="5070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При желании, Вы можете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скачать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продукт 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1628800"/>
            <a:ext cx="2632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и ознакомиться с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ним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61" r="1565" b="80285"/>
          <a:stretch/>
        </p:blipFill>
        <p:spPr bwMode="auto">
          <a:xfrm>
            <a:off x="603675" y="3893652"/>
            <a:ext cx="8000773" cy="77079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35724" y="3284984"/>
            <a:ext cx="6915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инструкцию Вы можете скачать здесь,       прямо сейчас         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30" name="Полилиния 1029"/>
          <p:cNvSpPr/>
          <p:nvPr/>
        </p:nvSpPr>
        <p:spPr>
          <a:xfrm>
            <a:off x="2529351" y="3505845"/>
            <a:ext cx="3550871" cy="489434"/>
          </a:xfrm>
          <a:custGeom>
            <a:avLst/>
            <a:gdLst>
              <a:gd name="connsiteX0" fmla="*/ 3334013 w 3656290"/>
              <a:gd name="connsiteY0" fmla="*/ 0 h 573931"/>
              <a:gd name="connsiteX1" fmla="*/ 3372924 w 3656290"/>
              <a:gd name="connsiteY1" fmla="*/ 252919 h 573931"/>
              <a:gd name="connsiteX2" fmla="*/ 298983 w 3656290"/>
              <a:gd name="connsiteY2" fmla="*/ 272374 h 573931"/>
              <a:gd name="connsiteX3" fmla="*/ 289256 w 3656290"/>
              <a:gd name="connsiteY3" fmla="*/ 573931 h 573931"/>
              <a:gd name="connsiteX0" fmla="*/ 2769808 w 3494686"/>
              <a:gd name="connsiteY0" fmla="*/ 0 h 525293"/>
              <a:gd name="connsiteX1" fmla="*/ 3372924 w 3494686"/>
              <a:gd name="connsiteY1" fmla="*/ 204281 h 525293"/>
              <a:gd name="connsiteX2" fmla="*/ 298983 w 3494686"/>
              <a:gd name="connsiteY2" fmla="*/ 223736 h 525293"/>
              <a:gd name="connsiteX3" fmla="*/ 289256 w 3494686"/>
              <a:gd name="connsiteY3" fmla="*/ 525293 h 525293"/>
              <a:gd name="connsiteX0" fmla="*/ 2781822 w 3507973"/>
              <a:gd name="connsiteY0" fmla="*/ 0 h 525293"/>
              <a:gd name="connsiteX1" fmla="*/ 3384938 w 3507973"/>
              <a:gd name="connsiteY1" fmla="*/ 204281 h 525293"/>
              <a:gd name="connsiteX2" fmla="*/ 291542 w 3507973"/>
              <a:gd name="connsiteY2" fmla="*/ 175098 h 525293"/>
              <a:gd name="connsiteX3" fmla="*/ 301270 w 3507973"/>
              <a:gd name="connsiteY3" fmla="*/ 525293 h 525293"/>
              <a:gd name="connsiteX0" fmla="*/ 2824720 w 3550871"/>
              <a:gd name="connsiteY0" fmla="*/ 0 h 489434"/>
              <a:gd name="connsiteX1" fmla="*/ 3427836 w 3550871"/>
              <a:gd name="connsiteY1" fmla="*/ 204281 h 489434"/>
              <a:gd name="connsiteX2" fmla="*/ 334440 w 3550871"/>
              <a:gd name="connsiteY2" fmla="*/ 175098 h 489434"/>
              <a:gd name="connsiteX3" fmla="*/ 254521 w 3550871"/>
              <a:gd name="connsiteY3" fmla="*/ 489434 h 48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0871" h="489434">
                <a:moveTo>
                  <a:pt x="2824720" y="0"/>
                </a:moveTo>
                <a:cubicBezTo>
                  <a:pt x="3097094" y="103761"/>
                  <a:pt x="3842883" y="175098"/>
                  <a:pt x="3427836" y="204281"/>
                </a:cubicBezTo>
                <a:cubicBezTo>
                  <a:pt x="3012789" y="233464"/>
                  <a:pt x="863326" y="127572"/>
                  <a:pt x="334440" y="175098"/>
                </a:cubicBezTo>
                <a:cubicBezTo>
                  <a:pt x="-194446" y="222624"/>
                  <a:pt x="2412" y="365406"/>
                  <a:pt x="254521" y="489434"/>
                </a:cubicBezTo>
              </a:path>
            </a:pathLst>
          </a:custGeom>
          <a:ln>
            <a:headEnd type="none" w="med" len="med"/>
            <a:tailEnd type="stealth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1" name="Прямоугольник 1030"/>
          <p:cNvSpPr/>
          <p:nvPr/>
        </p:nvSpPr>
        <p:spPr>
          <a:xfrm>
            <a:off x="1008000" y="1124744"/>
            <a:ext cx="7128000" cy="504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A50021"/>
                </a:solidFill>
              </a:rPr>
              <a:t>D7. </a:t>
            </a:r>
            <a:r>
              <a:rPr lang="ru-RU" sz="2400" b="1" dirty="0" smtClean="0">
                <a:solidFill>
                  <a:srgbClr val="A50021"/>
                </a:solidFill>
              </a:rPr>
              <a:t>СОНАТА-ДО</a:t>
            </a:r>
            <a:r>
              <a:rPr lang="ru-RU" sz="2400" b="1" dirty="0">
                <a:solidFill>
                  <a:srgbClr val="A50021"/>
                </a:solidFill>
              </a:rPr>
              <a:t>: Мониторинг развития детей 3-7 лет</a:t>
            </a:r>
          </a:p>
        </p:txBody>
      </p:sp>
    </p:spTree>
    <p:extLst>
      <p:ext uri="{BB962C8B-B14F-4D97-AF65-F5344CB8AC3E}">
        <p14:creationId xmlns:p14="http://schemas.microsoft.com/office/powerpoint/2010/main" xmlns="" val="225730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6863" y="352502"/>
            <a:ext cx="2101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МОНИТОРИНГ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196752"/>
            <a:ext cx="3492000" cy="1620000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dirty="0" smtClean="0"/>
              <a:t>специально организованное, целевое наблюдение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dirty="0" smtClean="0"/>
              <a:t>постоянный контроль  и диагностика состояния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87473" y="1054676"/>
            <a:ext cx="3276000" cy="828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ru-RU" dirty="0" smtClean="0"/>
              <a:t>на базе существующих источников информации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12424" y="2168952"/>
            <a:ext cx="3276000" cy="828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на базе специально организованных исследований и измерений</a:t>
            </a:r>
            <a:endParaRPr lang="ru-RU" dirty="0"/>
          </a:p>
        </p:txBody>
      </p:sp>
      <p:cxnSp>
        <p:nvCxnSpPr>
          <p:cNvPr id="11" name="Скругленная соединительная линия 10"/>
          <p:cNvCxnSpPr>
            <a:stCxn id="7" idx="3"/>
            <a:endCxn id="8" idx="1"/>
          </p:cNvCxnSpPr>
          <p:nvPr/>
        </p:nvCxnSpPr>
        <p:spPr>
          <a:xfrm flipV="1">
            <a:off x="3815528" y="1468677"/>
            <a:ext cx="1271947" cy="538076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>
            <a:stCxn id="7" idx="3"/>
            <a:endCxn id="9" idx="1"/>
          </p:cNvCxnSpPr>
          <p:nvPr/>
        </p:nvCxnSpPr>
        <p:spPr>
          <a:xfrm>
            <a:off x="3815528" y="2006752"/>
            <a:ext cx="1296896" cy="576200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3507" y="3996934"/>
            <a:ext cx="880061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dirty="0" smtClean="0"/>
              <a:t>Оценивание проведенных педагогических действий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dirty="0" smtClean="0"/>
              <a:t>Проверка соответствия фактических результатов деятельности поставленным целям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710773" y="3524815"/>
            <a:ext cx="1651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НАЗНАЧЕНИЕ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995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47763953"/>
              </p:ext>
            </p:extLst>
          </p:nvPr>
        </p:nvGraphicFramePr>
        <p:xfrm>
          <a:off x="251520" y="332656"/>
          <a:ext cx="849694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2116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6311804"/>
              </p:ext>
            </p:extLst>
          </p:nvPr>
        </p:nvGraphicFramePr>
        <p:xfrm>
          <a:off x="251520" y="188640"/>
          <a:ext cx="8712968" cy="206959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944216"/>
                <a:gridCol w="2088232"/>
                <a:gridCol w="468052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Навыки самообслуживания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Входная диагностика (начало года)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Выявленные проблемы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Оптимальный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Низкий уровень культурно-гигиенических навыков:</a:t>
                      </a:r>
                      <a:r>
                        <a:rPr lang="ru-RU" sz="14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большинство детей имеет крайне скромные представления о правилах личной гигиены, испытывают затруднения  при выполнении процессов умывания, питания, одевания, ухода за своим внешним видом, в использовании носового платка, постоянно ждут помощи взрослого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Высокий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Средний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Низкий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Всего</a:t>
                      </a:r>
                      <a:endParaRPr lang="ru-RU" sz="1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17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Итого, % качества</a:t>
                      </a:r>
                      <a:endParaRPr lang="ru-RU" sz="1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17,6 </a:t>
                      </a:r>
                      <a:r>
                        <a:rPr lang="x-none" sz="1400" b="1">
                          <a:effectLst/>
                        </a:rPr>
                        <a:t>%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0907053"/>
              </p:ext>
            </p:extLst>
          </p:nvPr>
        </p:nvGraphicFramePr>
        <p:xfrm>
          <a:off x="251520" y="4011058"/>
          <a:ext cx="8712968" cy="274472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00200"/>
                <a:gridCol w="1800200"/>
                <a:gridCol w="2016224"/>
                <a:gridCol w="309634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Навыки самообслуживания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Входная диагностика (начало года)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Итоговая диагностика (конец года)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Динамика развития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Оптимальный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 удовольствием выполняют  гигиенические процедуры, положительно  настроены на выполнение элементарных процессов самообслуживания, радуются самостоятельности и результату</a:t>
                      </a:r>
                      <a:r>
                        <a:rPr lang="x-none" sz="1400">
                          <a:effectLst/>
                        </a:rPr>
                        <a:t> </a:t>
                      </a:r>
                      <a:r>
                        <a:rPr lang="ru-RU" sz="1400" baseline="0" dirty="0" smtClean="0">
                          <a:effectLst/>
                          <a:latin typeface="Calibri"/>
                          <a:cs typeface="Times New Roman"/>
                        </a:rPr>
                        <a:t> (чистые руки,  аккуратная одежда, порядок в группе и т.д.)</a:t>
                      </a:r>
                      <a:r>
                        <a:rPr lang="x-none" sz="1400" b="1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Высокий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Средний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Низкий уровень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 anchor="ctr">
                    <a:solidFill>
                      <a:schemeClr val="bg1"/>
                    </a:solidFill>
                  </a:tcPr>
                </a:tc>
              </a:tr>
              <a:tr h="5354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Всего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17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17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>
                          <a:effectLst/>
                        </a:rPr>
                        <a:t>Итого, % качества</a:t>
                      </a:r>
                      <a:endParaRPr lang="ru-RU" sz="1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17,6 </a:t>
                      </a:r>
                      <a:r>
                        <a:rPr lang="x-none" sz="1400" b="1" smtClean="0">
                          <a:effectLst/>
                        </a:rPr>
                        <a:t>%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88,2 </a:t>
                      </a:r>
                      <a:r>
                        <a:rPr lang="x-none" sz="1400" b="1" smtClean="0">
                          <a:effectLst/>
                        </a:rPr>
                        <a:t>%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+ 70,6  </a:t>
                      </a:r>
                      <a:r>
                        <a:rPr lang="x-none" sz="1400" b="1" smtClean="0">
                          <a:effectLst/>
                        </a:rPr>
                        <a:t>%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" marR="7620" marT="7620" marB="762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8676456" y="2276872"/>
            <a:ext cx="0" cy="1728192"/>
          </a:xfrm>
          <a:prstGeom prst="straightConnector1">
            <a:avLst/>
          </a:prstGeom>
          <a:ln w="76200" cmpd="dbl">
            <a:tailEnd type="stealt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5535" y="2383720"/>
            <a:ext cx="58478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ru-RU" dirty="0" err="1" smtClean="0"/>
              <a:t>Потешки</a:t>
            </a:r>
            <a:r>
              <a:rPr lang="ru-RU" dirty="0" smtClean="0"/>
              <a:t> и стихотворения о гигиенических процессах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smtClean="0"/>
              <a:t>Игровые приемы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smtClean="0"/>
              <a:t>Простейшая поисковая деятельность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smtClean="0"/>
              <a:t>Циклы игр-экспериментов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smtClean="0"/>
              <a:t>Игры-истории с дидактической куклой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7638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266</Words>
  <Application>Microsoft Office PowerPoint</Application>
  <PresentationFormat>Экран (4:3)</PresentationFormat>
  <Paragraphs>74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Телюкова Галина</dc:creator>
  <cp:lastModifiedBy>metodist</cp:lastModifiedBy>
  <cp:revision>30</cp:revision>
  <dcterms:created xsi:type="dcterms:W3CDTF">2013-03-21T12:39:54Z</dcterms:created>
  <dcterms:modified xsi:type="dcterms:W3CDTF">2022-11-18T12:31:48Z</dcterms:modified>
</cp:coreProperties>
</file>